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Mulish"/>
      <p:regular r:id="rId19"/>
      <p:bold r:id="rId20"/>
      <p:italic r:id="rId21"/>
      <p:boldItalic r:id="rId22"/>
    </p:embeddedFont>
    <p:embeddedFont>
      <p:font typeface="Poppins"/>
      <p:regular r:id="rId23"/>
      <p:bold r:id="rId24"/>
      <p:italic r:id="rId25"/>
      <p:boldItalic r:id="rId26"/>
    </p:embeddedFont>
    <p:embeddedFont>
      <p:font typeface="Mulish SemiBold"/>
      <p:regular r:id="rId27"/>
      <p:bold r:id="rId28"/>
      <p:italic r:id="rId29"/>
      <p:boldItalic r:id="rId30"/>
    </p:embeddedFont>
    <p:embeddedFont>
      <p:font typeface="Poppins SemiBold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35" roundtripDataSignature="AMtx7miLFT3riW0KICRSza6Ca4KMD3Ul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ulish-bold.fntdata"/><Relationship Id="rId22" Type="http://schemas.openxmlformats.org/officeDocument/2006/relationships/font" Target="fonts/Mulish-boldItalic.fntdata"/><Relationship Id="rId21" Type="http://schemas.openxmlformats.org/officeDocument/2006/relationships/font" Target="fonts/Mulish-italic.fntdata"/><Relationship Id="rId24" Type="http://schemas.openxmlformats.org/officeDocument/2006/relationships/font" Target="fonts/Poppins-bold.fntdata"/><Relationship Id="rId23" Type="http://schemas.openxmlformats.org/officeDocument/2006/relationships/font" Target="fonts/Poppins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oppins-boldItalic.fntdata"/><Relationship Id="rId25" Type="http://schemas.openxmlformats.org/officeDocument/2006/relationships/font" Target="fonts/Poppins-italic.fntdata"/><Relationship Id="rId28" Type="http://schemas.openxmlformats.org/officeDocument/2006/relationships/font" Target="fonts/MulishSemiBold-bold.fntdata"/><Relationship Id="rId27" Type="http://schemas.openxmlformats.org/officeDocument/2006/relationships/font" Target="fonts/MulishSemiBo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ulishSemiBold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oppinsSemiBold-regular.fntdata"/><Relationship Id="rId30" Type="http://schemas.openxmlformats.org/officeDocument/2006/relationships/font" Target="fonts/MulishSemiBold-boldItalic.fntdata"/><Relationship Id="rId11" Type="http://schemas.openxmlformats.org/officeDocument/2006/relationships/slide" Target="slides/slide6.xml"/><Relationship Id="rId33" Type="http://schemas.openxmlformats.org/officeDocument/2006/relationships/font" Target="fonts/PoppinsSemiBold-italic.fntdata"/><Relationship Id="rId10" Type="http://schemas.openxmlformats.org/officeDocument/2006/relationships/slide" Target="slides/slide5.xml"/><Relationship Id="rId32" Type="http://schemas.openxmlformats.org/officeDocument/2006/relationships/font" Target="fonts/PoppinsSemiBold-bold.fntdata"/><Relationship Id="rId13" Type="http://schemas.openxmlformats.org/officeDocument/2006/relationships/slide" Target="slides/slide8.xml"/><Relationship Id="rId35" Type="http://customschemas.google.com/relationships/presentationmetadata" Target="metadata"/><Relationship Id="rId12" Type="http://schemas.openxmlformats.org/officeDocument/2006/relationships/slide" Target="slides/slide7.xml"/><Relationship Id="rId34" Type="http://schemas.openxmlformats.org/officeDocument/2006/relationships/font" Target="fonts/PoppinsSemiBold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Mulish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9b3945516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39b3945516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6f13f8660d_1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g36f13f8660d_1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6ea258b4bb_0_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g36ea258b4b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/>
              <a:t>En Holafly, nuestra pasión por proporcionar tranquilidad a los viajeros impulsa todo lo que hacemos. 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/>
              <a:t>Creemos en hacer de los viajes una experiencia sin estrés, para que puedas disfrutar de cada momento de su viaje.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ea258b4bb_0_39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g36ea258b4bb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5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4" name="Google Shape;44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6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8" name="Google Shape;48;p6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9" name="Google Shape;49;p6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3" name="Google Shape;53;p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6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7">
  <p:cSld name="TITLE_AND_BODY_7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9" name="Google Shape;19;p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0" name="Google Shape;20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6">
  <p:cSld name="TITLE_AND_BODY_6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23" name="Google Shape;23;p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4" name="Google Shape;24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 1">
  <p:cSld name="TITLE_AND_BODY_2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g36f13f8660d_1_17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17650" y="199175"/>
            <a:ext cx="223650" cy="22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9" name="Google Shape;29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5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6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Relationship Id="rId4" Type="http://schemas.openxmlformats.org/officeDocument/2006/relationships/hyperlink" Target="http://www.youtube.com/watch?v=uqP_hcR1aAs" TargetMode="External"/><Relationship Id="rId5" Type="http://schemas.openxmlformats.org/officeDocument/2006/relationships/image" Target="../media/image2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jpg"/><Relationship Id="rId4" Type="http://schemas.openxmlformats.org/officeDocument/2006/relationships/image" Target="../media/image31.png"/><Relationship Id="rId9" Type="http://schemas.openxmlformats.org/officeDocument/2006/relationships/image" Target="../media/image18.png"/><Relationship Id="rId5" Type="http://schemas.openxmlformats.org/officeDocument/2006/relationships/image" Target="../media/image32.png"/><Relationship Id="rId6" Type="http://schemas.openxmlformats.org/officeDocument/2006/relationships/image" Target="../media/image30.png"/><Relationship Id="rId7" Type="http://schemas.openxmlformats.org/officeDocument/2006/relationships/image" Target="../media/image29.png"/><Relationship Id="rId8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Relationship Id="rId4" Type="http://schemas.openxmlformats.org/officeDocument/2006/relationships/image" Target="../media/image28.png"/><Relationship Id="rId5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3.png"/><Relationship Id="rId5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Relationship Id="rId4" Type="http://schemas.openxmlformats.org/officeDocument/2006/relationships/image" Target="../media/image3.png"/><Relationship Id="rId5" Type="http://schemas.openxmlformats.org/officeDocument/2006/relationships/image" Target="../media/image9.png"/><Relationship Id="rId6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23.jpg"/><Relationship Id="rId5" Type="http://schemas.openxmlformats.org/officeDocument/2006/relationships/image" Target="../media/image15.jpg"/><Relationship Id="rId6" Type="http://schemas.openxmlformats.org/officeDocument/2006/relationships/image" Target="../media/image1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image" Target="../media/image21.png"/><Relationship Id="rId5" Type="http://schemas.openxmlformats.org/officeDocument/2006/relationships/image" Target="../media/image16.png"/><Relationship Id="rId6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/>
        </p:nvSpPr>
        <p:spPr>
          <a:xfrm>
            <a:off x="1193350" y="1789625"/>
            <a:ext cx="44685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lang="es" sz="4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About</a:t>
            </a:r>
            <a:endParaRPr b="1" sz="4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es" sz="4800" u="none" cap="none" strike="noStrike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Holafly</a:t>
            </a:r>
            <a:endParaRPr b="1" i="0" sz="4800" u="none" cap="none" strike="noStrike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9"/>
          <p:cNvSpPr/>
          <p:nvPr/>
        </p:nvSpPr>
        <p:spPr>
          <a:xfrm>
            <a:off x="2467538" y="1240945"/>
            <a:ext cx="1977900" cy="1617300"/>
          </a:xfrm>
          <a:prstGeom prst="roundRect">
            <a:avLst>
              <a:gd fmla="val 12247" name="adj"/>
            </a:avLst>
          </a:prstGeom>
          <a:solidFill>
            <a:srgbClr val="FFFAE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9"/>
          <p:cNvSpPr txBox="1"/>
          <p:nvPr/>
        </p:nvSpPr>
        <p:spPr>
          <a:xfrm>
            <a:off x="589075" y="476650"/>
            <a:ext cx="50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" sz="2400" u="none" cap="none" strike="noStrike">
                <a:solidFill>
                  <a:srgbClr val="E6485C"/>
                </a:solidFill>
                <a:latin typeface="Mulish"/>
                <a:ea typeface="Mulish"/>
                <a:cs typeface="Mulish"/>
                <a:sym typeface="Mulish"/>
              </a:rPr>
              <a:t>What makes us different?</a:t>
            </a:r>
            <a:endParaRPr b="1" i="0" sz="2400" u="none" cap="none" strike="noStrike">
              <a:solidFill>
                <a:srgbClr val="E6485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93" name="Google Shape;193;p29"/>
          <p:cNvSpPr/>
          <p:nvPr/>
        </p:nvSpPr>
        <p:spPr>
          <a:xfrm>
            <a:off x="4698563" y="3098707"/>
            <a:ext cx="1977900" cy="1617300"/>
          </a:xfrm>
          <a:prstGeom prst="roundRect">
            <a:avLst>
              <a:gd fmla="val 12247" name="adj"/>
            </a:avLst>
          </a:prstGeom>
          <a:solidFill>
            <a:srgbClr val="FFFAE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9"/>
          <p:cNvSpPr/>
          <p:nvPr/>
        </p:nvSpPr>
        <p:spPr>
          <a:xfrm>
            <a:off x="4698563" y="1240932"/>
            <a:ext cx="1977900" cy="1617300"/>
          </a:xfrm>
          <a:prstGeom prst="roundRect">
            <a:avLst>
              <a:gd fmla="val 12247" name="adj"/>
            </a:avLst>
          </a:prstGeom>
          <a:solidFill>
            <a:srgbClr val="FFFAE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9"/>
          <p:cNvSpPr/>
          <p:nvPr/>
        </p:nvSpPr>
        <p:spPr>
          <a:xfrm>
            <a:off x="2467538" y="3098705"/>
            <a:ext cx="1977900" cy="1617300"/>
          </a:xfrm>
          <a:prstGeom prst="roundRect">
            <a:avLst>
              <a:gd fmla="val 12247" name="adj"/>
            </a:avLst>
          </a:prstGeom>
          <a:solidFill>
            <a:srgbClr val="FFFAE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9"/>
          <p:cNvSpPr txBox="1"/>
          <p:nvPr/>
        </p:nvSpPr>
        <p:spPr>
          <a:xfrm>
            <a:off x="2717276" y="1777995"/>
            <a:ext cx="1609200" cy="7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50">
            <a:spAutoFit/>
          </a:bodyPr>
          <a:lstStyle/>
          <a:p>
            <a:pPr indent="0" lvl="0" marL="12700" marR="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Highest-rated eSIM provider globally with a </a:t>
            </a:r>
            <a:r>
              <a:rPr b="1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Trustpilot score of 4.6/5 from over 47,000 customer reviews</a:t>
            </a:r>
            <a:r>
              <a:rPr b="0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, our product and service are trusted by travelers worldwide.</a:t>
            </a:r>
            <a:endParaRPr b="0" i="0" sz="8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97" name="Google Shape;197;p29"/>
          <p:cNvSpPr txBox="1"/>
          <p:nvPr/>
        </p:nvSpPr>
        <p:spPr>
          <a:xfrm>
            <a:off x="4908149" y="1777982"/>
            <a:ext cx="1597200" cy="6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50">
            <a:spAutoFit/>
          </a:bodyPr>
          <a:lstStyle/>
          <a:p>
            <a:pPr indent="0" lvl="0" marL="12700" marR="1270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+200 destinations in +180</a:t>
            </a:r>
            <a:r>
              <a:rPr b="0" i="0" lang="es" sz="800" u="none" cap="none" strike="noStrike">
                <a:solidFill>
                  <a:srgbClr val="292B2E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 countries</a:t>
            </a:r>
            <a:r>
              <a:rPr b="0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, with regional and global products.</a:t>
            </a:r>
            <a:endParaRPr b="0" i="0" sz="800" u="none" cap="none" strike="noStrike">
              <a:solidFill>
                <a:srgbClr val="292B2E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12700" marR="1270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Tier 1 network operators, top partners.</a:t>
            </a:r>
            <a:endParaRPr b="0" i="0" sz="800" u="none" cap="none" strike="noStrike">
              <a:solidFill>
                <a:srgbClr val="292B2E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98" name="Google Shape;198;p29"/>
          <p:cNvSpPr txBox="1"/>
          <p:nvPr/>
        </p:nvSpPr>
        <p:spPr>
          <a:xfrm>
            <a:off x="5010338" y="3635757"/>
            <a:ext cx="1609200" cy="901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1450">
            <a:noAutofit/>
          </a:bodyPr>
          <a:lstStyle/>
          <a:p>
            <a:pPr indent="0" lvl="0" marL="12700" marR="27940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Holafly is a leading provider of eSIM technology and our mission is</a:t>
            </a:r>
            <a:r>
              <a:rPr b="0" i="0" lang="es" sz="800" u="none" cap="none" strike="noStrike">
                <a:solidFill>
                  <a:srgbClr val="292B2E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 </a:t>
            </a:r>
            <a:r>
              <a:rPr b="1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to give travellers peace of mind wherever they are</a:t>
            </a:r>
            <a:r>
              <a:rPr b="0" i="0" lang="es" sz="800" u="none" cap="none" strike="noStrike">
                <a:solidFill>
                  <a:srgbClr val="292B2E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 </a:t>
            </a:r>
            <a:r>
              <a:rPr b="0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by providing unlimited, flexible, and reliable data plans.</a:t>
            </a:r>
            <a:endParaRPr b="0" i="0" sz="8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99" name="Google Shape;199;p29"/>
          <p:cNvSpPr txBox="1"/>
          <p:nvPr/>
        </p:nvSpPr>
        <p:spPr>
          <a:xfrm>
            <a:off x="2772638" y="3610507"/>
            <a:ext cx="1597200" cy="7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50">
            <a:spAutoFit/>
          </a:bodyPr>
          <a:lstStyle/>
          <a:p>
            <a:pPr indent="0" lvl="0" marL="12700" marR="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We offer </a:t>
            </a:r>
            <a:r>
              <a:rPr b="1" i="0" lang="es" sz="800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24/7 multilingual support, real unlimited data plans, and easy activation processes. </a:t>
            </a:r>
            <a:endParaRPr b="1" i="0" sz="800" u="none" cap="none" strike="noStrike">
              <a:solidFill>
                <a:srgbClr val="292B2E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51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1" i="0" sz="8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00" name="Google Shape;200;p29"/>
          <p:cNvSpPr txBox="1"/>
          <p:nvPr/>
        </p:nvSpPr>
        <p:spPr>
          <a:xfrm>
            <a:off x="2889338" y="1388295"/>
            <a:ext cx="11343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1425">
            <a:spAutoFit/>
          </a:bodyPr>
          <a:lstStyle/>
          <a:p>
            <a:pPr indent="0" lvl="0" marL="12700" marR="0" rtl="0" algn="l">
              <a:lnSpc>
                <a:spcPct val="10025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" sz="1200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#1 Travel eSIM</a:t>
            </a:r>
            <a:endParaRPr b="1" i="0" sz="12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01" name="Google Shape;201;p29"/>
          <p:cNvSpPr txBox="1"/>
          <p:nvPr/>
        </p:nvSpPr>
        <p:spPr>
          <a:xfrm>
            <a:off x="4985513" y="1388282"/>
            <a:ext cx="14040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1425">
            <a:spAutoFit/>
          </a:bodyPr>
          <a:lstStyle/>
          <a:p>
            <a:pPr indent="0" lvl="0" marL="12700" marR="0" rtl="0" algn="l">
              <a:lnSpc>
                <a:spcPct val="11012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s" sz="1200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+200</a:t>
            </a:r>
            <a:r>
              <a:rPr b="1" i="0" lang="es" sz="1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r>
              <a:rPr b="1" i="0" lang="es" sz="1200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destinations</a:t>
            </a:r>
            <a:endParaRPr b="1" i="0" sz="1200" u="none" cap="none" strike="noStrike">
              <a:solidFill>
                <a:srgbClr val="E6475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02" name="Google Shape;202;p29"/>
          <p:cNvSpPr txBox="1"/>
          <p:nvPr/>
        </p:nvSpPr>
        <p:spPr>
          <a:xfrm>
            <a:off x="4888913" y="3246057"/>
            <a:ext cx="15972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14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" sz="1200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Unlimited data plans</a:t>
            </a:r>
            <a:endParaRPr b="1" i="0" sz="1200" u="none" cap="none" strike="noStrike">
              <a:solidFill>
                <a:srgbClr val="E6475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03" name="Google Shape;203;p29"/>
          <p:cNvSpPr txBox="1"/>
          <p:nvPr/>
        </p:nvSpPr>
        <p:spPr>
          <a:xfrm>
            <a:off x="2754487" y="3193982"/>
            <a:ext cx="14040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1425">
            <a:spAutoFit/>
          </a:bodyPr>
          <a:lstStyle/>
          <a:p>
            <a:pPr indent="0" lvl="0" marL="12700" marR="0" rtl="0" algn="l">
              <a:lnSpc>
                <a:spcPct val="10025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" sz="1200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Customer - centric</a:t>
            </a:r>
            <a:endParaRPr b="1" i="0" sz="12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04" name="Google Shape;20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275" y="1249300"/>
            <a:ext cx="368400" cy="36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4275" y="3640775"/>
            <a:ext cx="521725" cy="52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84275" y="798275"/>
            <a:ext cx="521725" cy="52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42175" y="3640775"/>
            <a:ext cx="284700" cy="28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2175" y="4270775"/>
            <a:ext cx="284700" cy="28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scover how to effortlessly install an eSIM on your iPhone by scanning a QR code. This video provides a comprehensive guide to help you activate your eSIM quickly and easily. Perfect for travelers and tech enthusiasts, this step-by-step tutorial covers everything you need to know. &#10;&#10;If you have any questions, we invite you to send a message to our WhatsApp: https://bit.ly/WhatsApp_Holafly &#10;&#10;*Timestamps*&#10;00:00 - 01:00 - Important before installing the eSIM&#10;01:00 - 01:09 - Install your eSIM with just a QR code scan&#10;01:09 - 01:18 - Find the QR code in the purchase email&#10;01:18 - 01:35 - Instructions to scan the QR code correctly&#10;01:35 - 01:53 - Instructions to install the eSIM at the iPhone’s settings&#10;01:53 - 02:17 - Final eSIM set-ups&#10;02:17 - 02:38 - Data roaming option activation upon arrival at destination&#10;&#10;*Follow us on*&#10;- Instagram: https://www.instagram.com/holafly_esim/&#10;- Facebook: https://www.facebook.com/HolaFlying&#10;- Twitter: https://twitter.com/holafly_com&#10;- TikTok: https://www.tiktok.com/@holafly_esim&#10;- LinkedIn: https://co.linkedin.com/company/holafly&#10;&#10;*Our website*&#10;https://esim.holafly.com/?&amp;utm_source=socialmedia&amp;utm_medium=youtube_socialmedia&amp;utm_campaign=installation_video_iphone_en" id="213" name="Google Shape;213;g39b39455162_0_0" title="Scan QR Code to Install eSIM on iPhone: Full Tutorial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01605" y="507154"/>
            <a:ext cx="7340790" cy="412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66750" y="344012"/>
            <a:ext cx="2469107" cy="445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5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42443" y="344012"/>
            <a:ext cx="2469107" cy="4455475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51"/>
          <p:cNvSpPr txBox="1"/>
          <p:nvPr/>
        </p:nvSpPr>
        <p:spPr>
          <a:xfrm>
            <a:off x="1237250" y="1343600"/>
            <a:ext cx="2588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i="0" lang="es" sz="3500" u="none" cap="none" strike="noStrike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Follow us</a:t>
            </a:r>
            <a:endParaRPr b="0" i="0" sz="3500" u="none" cap="none" strike="noStrike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21" name="Google Shape;221;p51"/>
          <p:cNvSpPr txBox="1"/>
          <p:nvPr/>
        </p:nvSpPr>
        <p:spPr>
          <a:xfrm>
            <a:off x="1724376" y="2093508"/>
            <a:ext cx="9816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1600" lIns="41600" spcFirstLastPara="1" rIns="41600" wrap="square" tIns="41600">
            <a:spAutoFit/>
          </a:bodyPr>
          <a:lstStyle/>
          <a:p>
            <a:pPr indent="0" lvl="0" marL="0" marR="0" rtl="0" algn="l">
              <a:lnSpc>
                <a:spcPct val="1002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es" sz="11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Holafly</a:t>
            </a:r>
            <a:endParaRPr b="0" i="0" sz="11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2" name="Google Shape;222;p51"/>
          <p:cNvSpPr txBox="1"/>
          <p:nvPr/>
        </p:nvSpPr>
        <p:spPr>
          <a:xfrm>
            <a:off x="1724376" y="2454201"/>
            <a:ext cx="1189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1600" lIns="41600" spcFirstLastPara="1" rIns="41600" wrap="square" tIns="41600">
            <a:spAutoFit/>
          </a:bodyPr>
          <a:lstStyle/>
          <a:p>
            <a:pPr indent="0" lvl="0" marL="0" marR="0" rtl="0" algn="l">
              <a:lnSpc>
                <a:spcPct val="1002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es" sz="11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Holafly_esim</a:t>
            </a:r>
            <a:endParaRPr b="0" i="0" sz="11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23" name="Google Shape;223;p5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89513" y="2421800"/>
            <a:ext cx="318726" cy="31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5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327838" y="2078575"/>
            <a:ext cx="242051" cy="24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5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327838" y="2934625"/>
            <a:ext cx="2002272" cy="167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5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327853" y="684276"/>
            <a:ext cx="368400" cy="36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5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211553" y="4199251"/>
            <a:ext cx="368400" cy="36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5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20376" y="1385425"/>
            <a:ext cx="242050" cy="24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6485C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g36f13f8660d_1_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44850" y="3322575"/>
            <a:ext cx="9222077" cy="1873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g36f13f8660d_1_21"/>
          <p:cNvSpPr txBox="1"/>
          <p:nvPr/>
        </p:nvSpPr>
        <p:spPr>
          <a:xfrm>
            <a:off x="3245550" y="1812125"/>
            <a:ext cx="2652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3800" u="none" cap="none" strike="noStrike">
                <a:solidFill>
                  <a:srgbClr val="FFF6D1"/>
                </a:solidFill>
                <a:latin typeface="Mulish"/>
                <a:ea typeface="Mulish"/>
                <a:cs typeface="Mulish"/>
                <a:sym typeface="Mulish"/>
              </a:rPr>
              <a:t>Thank you!</a:t>
            </a:r>
            <a:endParaRPr b="0" i="0" sz="4500" u="none" cap="none" strike="noStrike">
              <a:solidFill>
                <a:srgbClr val="FFF6D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" name="Google Shape;235;g36f13f8660d_1_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8936" y="927050"/>
            <a:ext cx="686125" cy="19197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36f13f8660d_1_21"/>
          <p:cNvSpPr txBox="1"/>
          <p:nvPr/>
        </p:nvSpPr>
        <p:spPr>
          <a:xfrm>
            <a:off x="3245550" y="2492450"/>
            <a:ext cx="2652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500" u="none" cap="none" strike="noStrik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Any questions?</a:t>
            </a:r>
            <a:endParaRPr b="0" i="0" sz="2200" u="none" cap="none" strike="noStrike">
              <a:solidFill>
                <a:srgbClr val="FFF6D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7" name="Google Shape;237;g36f13f8660d_1_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47700" y="665375"/>
            <a:ext cx="987425" cy="602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g36f13f8660d_1_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352650" y="1871925"/>
            <a:ext cx="2004074" cy="1223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 txBox="1"/>
          <p:nvPr/>
        </p:nvSpPr>
        <p:spPr>
          <a:xfrm>
            <a:off x="589075" y="476650"/>
            <a:ext cx="4742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s" sz="2400">
                <a:solidFill>
                  <a:srgbClr val="E6485C"/>
                </a:solidFill>
                <a:latin typeface="Mulish"/>
                <a:ea typeface="Mulish"/>
                <a:cs typeface="Mulish"/>
                <a:sym typeface="Mulish"/>
              </a:rPr>
              <a:t>Who we are</a:t>
            </a:r>
            <a:endParaRPr b="1" i="0" sz="2400" u="none" cap="none" strike="noStrike">
              <a:solidFill>
                <a:srgbClr val="E6485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70" name="Google Shape;70;p9"/>
          <p:cNvSpPr txBox="1"/>
          <p:nvPr/>
        </p:nvSpPr>
        <p:spPr>
          <a:xfrm>
            <a:off x="2915577" y="2337853"/>
            <a:ext cx="1773900" cy="20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775">
            <a:spAutoFit/>
          </a:bodyPr>
          <a:lstStyle/>
          <a:p>
            <a:pPr indent="0" lvl="0" marL="12700" marR="0" rtl="0" algn="l">
              <a:lnSpc>
                <a:spcPct val="108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" sz="1200" u="none" cap="none" strike="noStrike">
                <a:solidFill>
                  <a:srgbClr val="E6485C"/>
                </a:solidFill>
                <a:latin typeface="Poppins"/>
                <a:ea typeface="Poppins"/>
                <a:cs typeface="Poppins"/>
                <a:sym typeface="Poppins"/>
              </a:rPr>
              <a:t>eSIM sold</a:t>
            </a:r>
            <a:endParaRPr b="0" i="0" sz="1200" u="none" cap="none" strike="noStrike">
              <a:solidFill>
                <a:srgbClr val="E6485C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12700" marR="0" rtl="0" algn="l">
              <a:lnSpc>
                <a:spcPct val="116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es" sz="3500" u="none" cap="none" strike="noStrike">
                <a:solidFill>
                  <a:srgbClr val="E6485C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+15M</a:t>
            </a:r>
            <a:endParaRPr b="0" i="0" sz="3500" u="none" cap="none" strike="noStrike">
              <a:solidFill>
                <a:srgbClr val="E6485C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  <a:p>
            <a:pPr indent="0" lvl="0" marL="12700" marR="0" rtl="0" algn="l">
              <a:lnSpc>
                <a:spcPct val="10875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" sz="1200" u="none" cap="none" strike="noStrike">
                <a:solidFill>
                  <a:srgbClr val="E6485C"/>
                </a:solidFill>
                <a:latin typeface="Poppins"/>
                <a:ea typeface="Poppins"/>
                <a:cs typeface="Poppins"/>
                <a:sym typeface="Poppins"/>
              </a:rPr>
              <a:t>Users have tested </a:t>
            </a:r>
            <a:br>
              <a:rPr b="0" i="0" lang="es" sz="1200" u="none" cap="none" strike="noStrike">
                <a:solidFill>
                  <a:srgbClr val="E6485C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b="0" i="0" lang="es" sz="1200" u="none" cap="none" strike="noStrike">
                <a:solidFill>
                  <a:srgbClr val="E6485C"/>
                </a:solidFill>
                <a:latin typeface="Poppins"/>
                <a:ea typeface="Poppins"/>
                <a:cs typeface="Poppins"/>
                <a:sym typeface="Poppins"/>
              </a:rPr>
              <a:t>our product</a:t>
            </a:r>
            <a:endParaRPr b="0" i="0" sz="1200" u="none" cap="none" strike="noStrike">
              <a:solidFill>
                <a:srgbClr val="E6485C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12700" marR="0" rtl="0" algn="l">
              <a:lnSpc>
                <a:spcPct val="116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es" sz="3500" u="none" cap="none" strike="noStrike">
                <a:solidFill>
                  <a:srgbClr val="E6485C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+7M</a:t>
            </a:r>
            <a:endParaRPr b="0" i="0" sz="3500" u="none" cap="none" strike="noStrike">
              <a:solidFill>
                <a:srgbClr val="E6485C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1" name="Google Shape;71;p9"/>
          <p:cNvSpPr txBox="1"/>
          <p:nvPr/>
        </p:nvSpPr>
        <p:spPr>
          <a:xfrm>
            <a:off x="4905725" y="2337853"/>
            <a:ext cx="3084900" cy="20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775">
            <a:spAutoFit/>
          </a:bodyPr>
          <a:lstStyle/>
          <a:p>
            <a:pPr indent="0" lvl="0" marL="0" marR="0" rtl="0" algn="l">
              <a:lnSpc>
                <a:spcPct val="10875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" sz="1200" u="none" cap="none" strike="noStrike">
                <a:solidFill>
                  <a:srgbClr val="E6485C"/>
                </a:solidFill>
                <a:latin typeface="Poppins"/>
                <a:ea typeface="Poppins"/>
                <a:cs typeface="Poppins"/>
                <a:sym typeface="Poppins"/>
              </a:rPr>
              <a:t>Destinations with </a:t>
            </a:r>
            <a:br>
              <a:rPr b="0" i="0" lang="es" sz="1200" u="none" cap="none" strike="noStrike">
                <a:solidFill>
                  <a:srgbClr val="E6485C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b="0" i="0" lang="es" sz="1200" u="none" cap="none" strike="noStrike">
                <a:solidFill>
                  <a:srgbClr val="E6485C"/>
                </a:solidFill>
                <a:latin typeface="Poppins"/>
                <a:ea typeface="Poppins"/>
                <a:cs typeface="Poppins"/>
                <a:sym typeface="Poppins"/>
              </a:rPr>
              <a:t>coverage</a:t>
            </a:r>
            <a:endParaRPr b="0" i="0" sz="1200" u="none" cap="none" strike="noStrike">
              <a:solidFill>
                <a:srgbClr val="E6485C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12700" marR="0" rtl="0" algn="l">
              <a:lnSpc>
                <a:spcPct val="116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es" sz="3500" u="none" cap="none" strike="noStrike">
                <a:solidFill>
                  <a:srgbClr val="E6485C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+200</a:t>
            </a:r>
            <a:endParaRPr b="0" i="0" sz="3500" u="none" cap="none" strike="noStrike">
              <a:solidFill>
                <a:srgbClr val="E6485C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12700" marR="0" rtl="0" algn="l">
              <a:lnSpc>
                <a:spcPct val="10875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" sz="1200" u="none" cap="none" strike="noStrike">
                <a:solidFill>
                  <a:srgbClr val="E6485C"/>
                </a:solidFill>
                <a:latin typeface="Poppins"/>
                <a:ea typeface="Poppins"/>
                <a:cs typeface="Poppins"/>
                <a:sym typeface="Poppins"/>
              </a:rPr>
              <a:t>Support worldwide</a:t>
            </a:r>
            <a:endParaRPr b="0" i="0" sz="1200" u="none" cap="none" strike="noStrike">
              <a:solidFill>
                <a:srgbClr val="E6485C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12700" marR="0" rtl="0" algn="l">
              <a:lnSpc>
                <a:spcPct val="116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es" sz="3500" u="none" cap="none" strike="noStrike">
                <a:solidFill>
                  <a:srgbClr val="E6485C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24/7</a:t>
            </a:r>
            <a:endParaRPr b="0" i="0" sz="3500" u="none" cap="none" strike="noStrike">
              <a:solidFill>
                <a:srgbClr val="E6485C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2" name="Google Shape;72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00550" y="2017594"/>
            <a:ext cx="324950" cy="32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00550" y="3125819"/>
            <a:ext cx="324950" cy="32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00550" y="4370571"/>
            <a:ext cx="324950" cy="3249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9"/>
          <p:cNvSpPr txBox="1"/>
          <p:nvPr/>
        </p:nvSpPr>
        <p:spPr>
          <a:xfrm>
            <a:off x="589075" y="1030750"/>
            <a:ext cx="7271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We are a global team driven by a shared passion: provide travelers a </a:t>
            </a:r>
            <a:r>
              <a:rPr b="1" lang="es" sz="12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peace of mind.</a:t>
            </a:r>
            <a:endParaRPr b="1" sz="12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Our mission, is to create </a:t>
            </a:r>
            <a:r>
              <a:rPr b="1" lang="es" sz="12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stress-free</a:t>
            </a:r>
            <a:r>
              <a:rPr lang="es" sz="12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 experiences that simplify how they explore the world, no matter how far they are from home.</a:t>
            </a:r>
            <a:endParaRPr sz="12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6ea258b4bb_0_14"/>
          <p:cNvSpPr txBox="1"/>
          <p:nvPr/>
        </p:nvSpPr>
        <p:spPr>
          <a:xfrm>
            <a:off x="1847225" y="717300"/>
            <a:ext cx="2577900" cy="1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For us a </a:t>
            </a:r>
            <a:r>
              <a:rPr b="1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traveler</a:t>
            </a:r>
            <a:r>
              <a:rPr b="0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 is</a:t>
            </a:r>
            <a:r>
              <a:rPr b="1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r>
              <a:rPr b="0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anyone who steps out of their comfort zone, whether they are on a business trip, vacation, or cultural exchange.</a:t>
            </a:r>
            <a:endParaRPr b="0" i="0" sz="1200" u="none" cap="none" strike="noStrike">
              <a:solidFill>
                <a:srgbClr val="44546A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44546A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E4436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81" name="Google Shape;81;g36ea258b4bb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04951" y="817000"/>
            <a:ext cx="282250" cy="28225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36ea258b4bb_0_14"/>
          <p:cNvSpPr txBox="1"/>
          <p:nvPr/>
        </p:nvSpPr>
        <p:spPr>
          <a:xfrm>
            <a:off x="5487200" y="731100"/>
            <a:ext cx="2283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We want to guarantee they enjoy their journey </a:t>
            </a:r>
            <a:r>
              <a:rPr b="1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away from home </a:t>
            </a:r>
            <a:r>
              <a:rPr b="0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in the simplest way possible. </a:t>
            </a:r>
            <a:endParaRPr b="0" i="0" sz="1200" u="none" cap="none" strike="noStrike">
              <a:solidFill>
                <a:srgbClr val="44546A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44546A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E4436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83" name="Google Shape;83;g36ea258b4bb_0_14"/>
          <p:cNvSpPr txBox="1"/>
          <p:nvPr/>
        </p:nvSpPr>
        <p:spPr>
          <a:xfrm>
            <a:off x="5548275" y="2437025"/>
            <a:ext cx="2376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Furthermore, we want to </a:t>
            </a:r>
            <a:r>
              <a:rPr b="1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make life easier</a:t>
            </a:r>
            <a:r>
              <a:rPr b="0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 to others by providing them simple and </a:t>
            </a:r>
            <a:r>
              <a:rPr b="1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stress-free</a:t>
            </a:r>
            <a:r>
              <a:rPr b="0" i="0" lang="es" sz="1200" u="none" cap="none" strike="noStrike">
                <a:solidFill>
                  <a:srgbClr val="44546A"/>
                </a:solidFill>
                <a:latin typeface="Mulish"/>
                <a:ea typeface="Mulish"/>
                <a:cs typeface="Mulish"/>
                <a:sym typeface="Mulish"/>
              </a:rPr>
              <a:t> solutions.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g36ea258b4bb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66025" y="2517050"/>
            <a:ext cx="282250" cy="318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g36ea258b4bb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64976" y="782025"/>
            <a:ext cx="282250" cy="28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/>
          <p:nvPr/>
        </p:nvSpPr>
        <p:spPr>
          <a:xfrm flipH="1">
            <a:off x="5039450" y="1492588"/>
            <a:ext cx="2959800" cy="2356500"/>
          </a:xfrm>
          <a:prstGeom prst="roundRect">
            <a:avLst>
              <a:gd fmla="val 12247" name="adj"/>
            </a:avLst>
          </a:prstGeom>
          <a:solidFill>
            <a:srgbClr val="FFFAE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1"/>
          <p:cNvSpPr txBox="1"/>
          <p:nvPr/>
        </p:nvSpPr>
        <p:spPr>
          <a:xfrm>
            <a:off x="589075" y="476650"/>
            <a:ext cx="2824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" sz="2400" u="none" cap="none" strike="noStrike">
                <a:solidFill>
                  <a:srgbClr val="E6485C"/>
                </a:solidFill>
                <a:latin typeface="Mulish"/>
                <a:ea typeface="Mulish"/>
                <a:cs typeface="Mulish"/>
                <a:sym typeface="Mulish"/>
              </a:rPr>
              <a:t>Our story</a:t>
            </a:r>
            <a:endParaRPr b="1" i="0" sz="2400" u="none" cap="none" strike="noStrike">
              <a:solidFill>
                <a:srgbClr val="E6485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92" name="Google Shape;92;p11"/>
          <p:cNvSpPr txBox="1"/>
          <p:nvPr/>
        </p:nvSpPr>
        <p:spPr>
          <a:xfrm>
            <a:off x="5368250" y="1870175"/>
            <a:ext cx="2454600" cy="17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Revolutionizing the industry</a:t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 had the opportunity to join Lanzadera’s acceleration program. That gave us the momentum we needed to make our project a success. 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In </a:t>
            </a: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the</a:t>
            </a:r>
            <a:r>
              <a:rPr b="1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summer of 2018</a:t>
            </a: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,</a:t>
            </a: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we launched our </a:t>
            </a:r>
            <a:r>
              <a:rPr b="1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eSIM </a:t>
            </a: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technology. We revolutionized the way people stay connected while traveling.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93" name="Google Shape;93;p11"/>
          <p:cNvSpPr/>
          <p:nvPr/>
        </p:nvSpPr>
        <p:spPr>
          <a:xfrm>
            <a:off x="1144750" y="1492588"/>
            <a:ext cx="2959800" cy="2356500"/>
          </a:xfrm>
          <a:prstGeom prst="roundRect">
            <a:avLst>
              <a:gd fmla="val 12247" name="adj"/>
            </a:avLst>
          </a:prstGeom>
          <a:solidFill>
            <a:srgbClr val="FFFAE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969588"/>
            <a:ext cx="1986125" cy="19861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1"/>
          <p:cNvSpPr txBox="1"/>
          <p:nvPr/>
        </p:nvSpPr>
        <p:spPr>
          <a:xfrm>
            <a:off x="1503800" y="1796338"/>
            <a:ext cx="2389500" cy="17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Where it all began</a:t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 were born in 2017 out of our own travel experiences. 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 recognized the crucial need to stay connected while traveling and set out to offer solutions for travelers around the world.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96" name="Google Shape;9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7157875" y="1969588"/>
            <a:ext cx="1986125" cy="198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92099" y="3306884"/>
            <a:ext cx="2959801" cy="183661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1"/>
          <p:cNvSpPr txBox="1"/>
          <p:nvPr/>
        </p:nvSpPr>
        <p:spPr>
          <a:xfrm>
            <a:off x="2069000" y="1581725"/>
            <a:ext cx="76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" sz="18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2017</a:t>
            </a:r>
            <a:endParaRPr b="0" i="0" sz="22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99" name="Google Shape;99;p11"/>
          <p:cNvSpPr txBox="1"/>
          <p:nvPr/>
        </p:nvSpPr>
        <p:spPr>
          <a:xfrm>
            <a:off x="6051900" y="1544800"/>
            <a:ext cx="76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" sz="18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2018</a:t>
            </a:r>
            <a:endParaRPr b="0" i="0" sz="22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2"/>
          <p:cNvSpPr txBox="1"/>
          <p:nvPr/>
        </p:nvSpPr>
        <p:spPr>
          <a:xfrm>
            <a:off x="589075" y="476650"/>
            <a:ext cx="2824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" sz="2400" u="none" cap="none" strike="noStrike">
                <a:solidFill>
                  <a:srgbClr val="E6485C"/>
                </a:solidFill>
                <a:latin typeface="Mulish"/>
                <a:ea typeface="Mulish"/>
                <a:cs typeface="Mulish"/>
                <a:sym typeface="Mulish"/>
              </a:rPr>
              <a:t>Our story</a:t>
            </a:r>
            <a:endParaRPr b="1" i="0" sz="2400" u="none" cap="none" strike="noStrike">
              <a:solidFill>
                <a:srgbClr val="E6485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5" name="Google Shape;105;p12"/>
          <p:cNvSpPr/>
          <p:nvPr/>
        </p:nvSpPr>
        <p:spPr>
          <a:xfrm flipH="1">
            <a:off x="5039450" y="1492588"/>
            <a:ext cx="2959800" cy="2356500"/>
          </a:xfrm>
          <a:prstGeom prst="roundRect">
            <a:avLst>
              <a:gd fmla="val 12247" name="adj"/>
            </a:avLst>
          </a:prstGeom>
          <a:solidFill>
            <a:srgbClr val="FFFAE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2"/>
          <p:cNvSpPr/>
          <p:nvPr/>
        </p:nvSpPr>
        <p:spPr>
          <a:xfrm>
            <a:off x="1144750" y="1492588"/>
            <a:ext cx="2959800" cy="2356500"/>
          </a:xfrm>
          <a:prstGeom prst="roundRect">
            <a:avLst>
              <a:gd fmla="val 12247" name="adj"/>
            </a:avLst>
          </a:prstGeom>
          <a:solidFill>
            <a:srgbClr val="FFFAE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969588"/>
            <a:ext cx="1986125" cy="198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7157875" y="1969588"/>
            <a:ext cx="1986125" cy="198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1100487">
            <a:off x="3491768" y="3397075"/>
            <a:ext cx="1586377" cy="1586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31550" y="3545350"/>
            <a:ext cx="1470000" cy="14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2"/>
          <p:cNvSpPr txBox="1"/>
          <p:nvPr/>
        </p:nvSpPr>
        <p:spPr>
          <a:xfrm>
            <a:off x="1481625" y="2006488"/>
            <a:ext cx="2389500" cy="17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Building a global team</a:t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 ventured into France and Germany, while establishing offices in Valencia and Medellín.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This expansion strengthened our international presence and our ability to offer exceptional customer service in any country..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2" name="Google Shape;112;p12"/>
          <p:cNvSpPr txBox="1"/>
          <p:nvPr/>
        </p:nvSpPr>
        <p:spPr>
          <a:xfrm>
            <a:off x="5324600" y="1932663"/>
            <a:ext cx="2389500" cy="17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Commitment to sustainability</a:t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 care about the environment. So much so that in 2022 we began our journey toward carbon neutrality. 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By focusing on our eSIM technology, we moved away from physical SIM cards and helped reduce waste generation.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3" name="Google Shape;113;p12"/>
          <p:cNvSpPr txBox="1"/>
          <p:nvPr/>
        </p:nvSpPr>
        <p:spPr>
          <a:xfrm>
            <a:off x="5621475" y="1544800"/>
            <a:ext cx="186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" sz="18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        2022</a:t>
            </a:r>
            <a:endParaRPr b="1" i="0" sz="22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4" name="Google Shape;114;p12"/>
          <p:cNvSpPr txBox="1"/>
          <p:nvPr/>
        </p:nvSpPr>
        <p:spPr>
          <a:xfrm>
            <a:off x="1772300" y="1584075"/>
            <a:ext cx="1560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" sz="18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2019 – 2021</a:t>
            </a:r>
            <a:endParaRPr b="0" i="0" sz="22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6ea258b4bb_0_391"/>
          <p:cNvSpPr txBox="1"/>
          <p:nvPr/>
        </p:nvSpPr>
        <p:spPr>
          <a:xfrm>
            <a:off x="589075" y="476650"/>
            <a:ext cx="2824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" sz="2400" u="none" cap="none" strike="noStrike">
                <a:solidFill>
                  <a:srgbClr val="E6485C"/>
                </a:solidFill>
                <a:latin typeface="Mulish"/>
                <a:ea typeface="Mulish"/>
                <a:cs typeface="Mulish"/>
                <a:sym typeface="Mulish"/>
              </a:rPr>
              <a:t>Our story</a:t>
            </a:r>
            <a:endParaRPr b="1" i="0" sz="2400" u="none" cap="none" strike="noStrike">
              <a:solidFill>
                <a:srgbClr val="E6485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0" name="Google Shape;120;g36ea258b4bb_0_391"/>
          <p:cNvSpPr/>
          <p:nvPr/>
        </p:nvSpPr>
        <p:spPr>
          <a:xfrm>
            <a:off x="2678075" y="1492600"/>
            <a:ext cx="3950400" cy="2356500"/>
          </a:xfrm>
          <a:prstGeom prst="roundRect">
            <a:avLst>
              <a:gd fmla="val 12247" name="adj"/>
            </a:avLst>
          </a:prstGeom>
          <a:solidFill>
            <a:srgbClr val="FFFAE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g36ea258b4bb_0_3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86150" y="2006525"/>
            <a:ext cx="2183025" cy="198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g36ea258b4bb_0_3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7157875" y="1969588"/>
            <a:ext cx="1986125" cy="1986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36ea258b4bb_0_391"/>
          <p:cNvSpPr txBox="1"/>
          <p:nvPr/>
        </p:nvSpPr>
        <p:spPr>
          <a:xfrm>
            <a:off x="2727050" y="1796350"/>
            <a:ext cx="3950400" cy="17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Unleashing the magic</a:t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 took off toward to </a:t>
            </a:r>
            <a:r>
              <a:rPr b="1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Dublin, Ireland</a:t>
            </a: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opening new offices and expanding our global reach. We also launched our apps for iOS and Android. 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Now travelers can manage their eSIMs more easily.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We’re excited to see what the future holds!</a:t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4" name="Google Shape;124;g36ea258b4bb_0_391"/>
          <p:cNvSpPr txBox="1"/>
          <p:nvPr/>
        </p:nvSpPr>
        <p:spPr>
          <a:xfrm>
            <a:off x="3164175" y="17023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none" cap="none" strike="noStrike">
                <a:solidFill>
                  <a:srgbClr val="000000"/>
                </a:solidFill>
                <a:latin typeface="Mulish"/>
                <a:ea typeface="Mulish"/>
                <a:cs typeface="Mulish"/>
                <a:sym typeface="Mulish"/>
              </a:rPr>
              <a:t>2023 – Present</a:t>
            </a:r>
            <a:endParaRPr b="1" i="0" sz="14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6"/>
          <p:cNvSpPr txBox="1"/>
          <p:nvPr/>
        </p:nvSpPr>
        <p:spPr>
          <a:xfrm>
            <a:off x="718663" y="3443081"/>
            <a:ext cx="3107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EA5263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Pablo Gómez Fernandez-Quintanilla</a:t>
            </a:r>
            <a:endParaRPr b="0" i="0" sz="1100" u="none" cap="none" strike="noStrike">
              <a:solidFill>
                <a:srgbClr val="EA5263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30" name="Google Shape;130;p36"/>
          <p:cNvSpPr txBox="1"/>
          <p:nvPr/>
        </p:nvSpPr>
        <p:spPr>
          <a:xfrm>
            <a:off x="4053538" y="3443081"/>
            <a:ext cx="1486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EA5263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Pedro Máiquez</a:t>
            </a:r>
            <a:endParaRPr b="0" i="0" sz="1100" u="none" cap="none" strike="noStrike">
              <a:solidFill>
                <a:srgbClr val="EA5263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31" name="Google Shape;131;p36"/>
          <p:cNvSpPr txBox="1"/>
          <p:nvPr/>
        </p:nvSpPr>
        <p:spPr>
          <a:xfrm>
            <a:off x="6641538" y="3443081"/>
            <a:ext cx="1439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EA5263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YINGYAN HU</a:t>
            </a:r>
            <a:endParaRPr b="0" i="0" sz="1100" u="none" cap="none" strike="noStrike">
              <a:solidFill>
                <a:srgbClr val="EA5263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32" name="Google Shape;132;p36"/>
          <p:cNvSpPr txBox="1"/>
          <p:nvPr/>
        </p:nvSpPr>
        <p:spPr>
          <a:xfrm>
            <a:off x="1894363" y="3726044"/>
            <a:ext cx="756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s" sz="800" u="none" cap="none" strike="noStrike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CEO</a:t>
            </a:r>
            <a:endParaRPr b="0" i="0" sz="800" u="none" cap="none" strike="noStrike">
              <a:solidFill>
                <a:schemeClr val="dk1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33" name="Google Shape;133;p36"/>
          <p:cNvSpPr txBox="1"/>
          <p:nvPr/>
        </p:nvSpPr>
        <p:spPr>
          <a:xfrm>
            <a:off x="4313488" y="3726044"/>
            <a:ext cx="96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s" sz="800" u="none" cap="none" strike="noStrike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Co-Founder</a:t>
            </a:r>
            <a:endParaRPr b="0" i="0" sz="800" u="none" cap="none" strike="noStrike">
              <a:solidFill>
                <a:schemeClr val="dk1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34" name="Google Shape;134;p36"/>
          <p:cNvSpPr txBox="1"/>
          <p:nvPr/>
        </p:nvSpPr>
        <p:spPr>
          <a:xfrm>
            <a:off x="6878088" y="3726044"/>
            <a:ext cx="96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s" sz="800" u="none" cap="none" strike="noStrike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Co-Founder</a:t>
            </a:r>
            <a:endParaRPr b="0" i="0" sz="800" u="none" cap="none" strike="noStrike">
              <a:solidFill>
                <a:schemeClr val="dk1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pic>
        <p:nvPicPr>
          <p:cNvPr id="135" name="Google Shape;135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3087" y="2611100"/>
            <a:ext cx="701450" cy="404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5816687" y="457163"/>
            <a:ext cx="701450" cy="40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20612" y="4017313"/>
            <a:ext cx="1160300" cy="66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36" title="holafly-21.jpg"/>
          <p:cNvPicPr preferRelativeResize="0"/>
          <p:nvPr/>
        </p:nvPicPr>
        <p:blipFill rotWithShape="1">
          <a:blip r:embed="rId4">
            <a:alphaModFix/>
          </a:blip>
          <a:srcRect b="54107" l="35966" r="33429" t="0"/>
          <a:stretch/>
        </p:blipFill>
        <p:spPr>
          <a:xfrm>
            <a:off x="1208425" y="1110100"/>
            <a:ext cx="2127900" cy="2127000"/>
          </a:xfrm>
          <a:prstGeom prst="flowChartConnector">
            <a:avLst/>
          </a:prstGeom>
          <a:noFill/>
          <a:ln>
            <a:noFill/>
          </a:ln>
        </p:spPr>
      </p:pic>
      <p:pic>
        <p:nvPicPr>
          <p:cNvPr id="139" name="Google Shape;139;p36" title="holafly-60.jpg"/>
          <p:cNvPicPr preferRelativeResize="0"/>
          <p:nvPr/>
        </p:nvPicPr>
        <p:blipFill rotWithShape="1">
          <a:blip r:embed="rId5">
            <a:alphaModFix/>
          </a:blip>
          <a:srcRect b="44320" l="14479" r="49367" t="1432"/>
          <a:stretch/>
        </p:blipFill>
        <p:spPr>
          <a:xfrm>
            <a:off x="6257287" y="1109508"/>
            <a:ext cx="2127900" cy="2128200"/>
          </a:xfrm>
          <a:prstGeom prst="flowChartConnector">
            <a:avLst/>
          </a:prstGeom>
          <a:noFill/>
          <a:ln>
            <a:noFill/>
          </a:ln>
        </p:spPr>
      </p:pic>
      <p:pic>
        <p:nvPicPr>
          <p:cNvPr id="140" name="Google Shape;140;p36" title="holafly-74.jpg"/>
          <p:cNvPicPr preferRelativeResize="0"/>
          <p:nvPr/>
        </p:nvPicPr>
        <p:blipFill rotWithShape="1">
          <a:blip r:embed="rId6">
            <a:alphaModFix/>
          </a:blip>
          <a:srcRect b="51338" l="6714" r="20297" t="0"/>
          <a:stretch/>
        </p:blipFill>
        <p:spPr>
          <a:xfrm>
            <a:off x="3732850" y="1109200"/>
            <a:ext cx="2127900" cy="2128800"/>
          </a:xfrm>
          <a:prstGeom prst="flowChartConnector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/>
          <p:nvPr/>
        </p:nvSpPr>
        <p:spPr>
          <a:xfrm>
            <a:off x="2381550" y="2443031"/>
            <a:ext cx="4380900" cy="730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1600" lIns="41600" spcFirstLastPara="1" rIns="41600" wrap="square" tIns="41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7"/>
          <p:cNvSpPr txBox="1"/>
          <p:nvPr/>
        </p:nvSpPr>
        <p:spPr>
          <a:xfrm>
            <a:off x="3277350" y="1970269"/>
            <a:ext cx="25893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12700" marR="0" rtl="0" algn="l">
              <a:lnSpc>
                <a:spcPct val="11006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s" sz="2500" u="none" cap="none" strike="noStrike">
                <a:solidFill>
                  <a:srgbClr val="434343"/>
                </a:solidFill>
                <a:latin typeface="Mulish"/>
                <a:ea typeface="Mulish"/>
                <a:cs typeface="Mulish"/>
                <a:sym typeface="Mulish"/>
              </a:rPr>
              <a:t>What do we sell?</a:t>
            </a:r>
            <a:endParaRPr b="0" i="0" sz="2500" u="none" cap="none" strike="noStrike">
              <a:solidFill>
                <a:srgbClr val="434343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47" name="Google Shape;147;p27"/>
          <p:cNvSpPr txBox="1"/>
          <p:nvPr/>
        </p:nvSpPr>
        <p:spPr>
          <a:xfrm>
            <a:off x="2574150" y="2437969"/>
            <a:ext cx="4148100" cy="7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12700" marR="0" rtl="0" algn="l">
              <a:lnSpc>
                <a:spcPct val="11006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b="1" i="0" lang="es" sz="4700" u="none" cap="none" strike="noStrike">
                <a:solidFill>
                  <a:srgbClr val="EC5463"/>
                </a:solidFill>
                <a:latin typeface="Mulish"/>
                <a:ea typeface="Mulish"/>
                <a:cs typeface="Mulish"/>
                <a:sym typeface="Mulish"/>
              </a:rPr>
              <a:t>Peace of mind</a:t>
            </a:r>
            <a:endParaRPr b="1" i="0" sz="4700" u="none" cap="none" strike="noStrike">
              <a:solidFill>
                <a:srgbClr val="EC5463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48" name="Google Shape;14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10607851">
            <a:off x="7313209" y="2104950"/>
            <a:ext cx="2370954" cy="2341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-179371" y="2571750"/>
            <a:ext cx="1864747" cy="2689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40399" y="1289425"/>
            <a:ext cx="554100" cy="55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3626" y="4206213"/>
            <a:ext cx="249975" cy="24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9275" y="815225"/>
            <a:ext cx="368400" cy="3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8"/>
          <p:cNvSpPr txBox="1"/>
          <p:nvPr/>
        </p:nvSpPr>
        <p:spPr>
          <a:xfrm>
            <a:off x="2674680" y="364792"/>
            <a:ext cx="7326900" cy="5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12700" marR="0" rtl="0" algn="l">
              <a:lnSpc>
                <a:spcPct val="11006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es" sz="3300" u="none" cap="none" strike="noStrike">
                <a:solidFill>
                  <a:srgbClr val="434343"/>
                </a:solidFill>
                <a:latin typeface="Mulish"/>
                <a:ea typeface="Mulish"/>
                <a:cs typeface="Mulish"/>
                <a:sym typeface="Mulish"/>
              </a:rPr>
              <a:t>How is our product?</a:t>
            </a:r>
            <a:endParaRPr b="0" i="0" sz="3300" u="none" cap="none" strike="noStrike">
              <a:solidFill>
                <a:srgbClr val="434343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58" name="Google Shape;158;p28"/>
          <p:cNvSpPr txBox="1"/>
          <p:nvPr/>
        </p:nvSpPr>
        <p:spPr>
          <a:xfrm>
            <a:off x="1444050" y="1947323"/>
            <a:ext cx="1843500" cy="43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50">
            <a:spAutoFit/>
          </a:bodyPr>
          <a:lstStyle/>
          <a:p>
            <a:pPr indent="0" lvl="0" marL="14498" marR="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3"/>
              <a:buFont typeface="Arial"/>
              <a:buNone/>
            </a:pPr>
            <a:r>
              <a:rPr b="0" i="0" lang="es" sz="913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Instantly activate your data plan by scanning a QR code upon arrival.</a:t>
            </a:r>
            <a:endParaRPr b="0" i="0" sz="913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59" name="Google Shape;159;p28"/>
          <p:cNvSpPr txBox="1"/>
          <p:nvPr/>
        </p:nvSpPr>
        <p:spPr>
          <a:xfrm>
            <a:off x="3574516" y="1947323"/>
            <a:ext cx="17538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50">
            <a:spAutoFit/>
          </a:bodyPr>
          <a:lstStyle/>
          <a:p>
            <a:pPr indent="0" lvl="0" marL="14498" marR="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3"/>
              <a:buFont typeface="Arial"/>
              <a:buNone/>
            </a:pPr>
            <a:r>
              <a:rPr b="0" i="0" lang="es" sz="913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Cost-cutting for enhanced efficiency.</a:t>
            </a:r>
            <a:endParaRPr b="0" i="0" sz="913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0" name="Google Shape;160;p28"/>
          <p:cNvSpPr txBox="1"/>
          <p:nvPr/>
        </p:nvSpPr>
        <p:spPr>
          <a:xfrm>
            <a:off x="1444054" y="1574958"/>
            <a:ext cx="1753800" cy="1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250">
            <a:spAutoFit/>
          </a:bodyPr>
          <a:lstStyle/>
          <a:p>
            <a:pPr indent="0" lvl="0" marL="1449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27"/>
              <a:buFont typeface="Arial"/>
              <a:buNone/>
            </a:pPr>
            <a:r>
              <a:rPr b="1" i="0" lang="es" sz="1227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Very easy to use</a:t>
            </a:r>
            <a:endParaRPr b="0" i="0" sz="1227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1" name="Google Shape;161;p28"/>
          <p:cNvSpPr txBox="1"/>
          <p:nvPr/>
        </p:nvSpPr>
        <p:spPr>
          <a:xfrm>
            <a:off x="3574584" y="1574958"/>
            <a:ext cx="1248300" cy="1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250">
            <a:spAutoFit/>
          </a:bodyPr>
          <a:lstStyle/>
          <a:p>
            <a:pPr indent="0" lvl="0" marL="1449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27"/>
              <a:buFont typeface="Arial"/>
              <a:buNone/>
            </a:pPr>
            <a:r>
              <a:rPr b="1" i="0" lang="es" sz="1227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Price</a:t>
            </a:r>
            <a:endParaRPr b="0" i="0" sz="1227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2" name="Google Shape;162;p28"/>
          <p:cNvSpPr txBox="1"/>
          <p:nvPr/>
        </p:nvSpPr>
        <p:spPr>
          <a:xfrm>
            <a:off x="5705090" y="1947319"/>
            <a:ext cx="1935300" cy="43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50">
            <a:spAutoFit/>
          </a:bodyPr>
          <a:lstStyle/>
          <a:p>
            <a:pPr indent="0" lvl="0" marL="14498" marR="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3"/>
              <a:buFont typeface="Arial"/>
              <a:buNone/>
            </a:pPr>
            <a:r>
              <a:rPr b="0" i="0" lang="es" sz="913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Enjoy unlimited data while traveling to numerous destinations worry-free.</a:t>
            </a:r>
            <a:endParaRPr b="0" i="0" sz="913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3" name="Google Shape;163;p28"/>
          <p:cNvSpPr txBox="1"/>
          <p:nvPr/>
        </p:nvSpPr>
        <p:spPr>
          <a:xfrm>
            <a:off x="5705085" y="1574965"/>
            <a:ext cx="1935300" cy="1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250">
            <a:spAutoFit/>
          </a:bodyPr>
          <a:lstStyle/>
          <a:p>
            <a:pPr indent="0" lvl="0" marL="1449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27"/>
              <a:buFont typeface="Arial"/>
              <a:buNone/>
            </a:pPr>
            <a:r>
              <a:rPr b="1" i="0" lang="es" sz="1227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Unlimited data </a:t>
            </a:r>
            <a:endParaRPr b="0" i="0" sz="1227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4" name="Google Shape;164;p28"/>
          <p:cNvSpPr txBox="1"/>
          <p:nvPr/>
        </p:nvSpPr>
        <p:spPr>
          <a:xfrm>
            <a:off x="1444050" y="3896708"/>
            <a:ext cx="1883700" cy="8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50">
            <a:noAutofit/>
          </a:bodyPr>
          <a:lstStyle/>
          <a:p>
            <a:pPr indent="0" lvl="0" marL="14498" marR="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3"/>
              <a:buFont typeface="Arial"/>
              <a:buNone/>
            </a:pPr>
            <a:r>
              <a:rPr b="0" i="0" lang="es" sz="913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Connect to the best networks at your destination and get internet that’s both reliable and fast.</a:t>
            </a:r>
            <a:endParaRPr b="0" i="0" sz="913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5" name="Google Shape;165;p28"/>
          <p:cNvSpPr txBox="1"/>
          <p:nvPr/>
        </p:nvSpPr>
        <p:spPr>
          <a:xfrm>
            <a:off x="3574516" y="3896708"/>
            <a:ext cx="1838400" cy="8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50">
            <a:noAutofit/>
          </a:bodyPr>
          <a:lstStyle/>
          <a:p>
            <a:pPr indent="0" lvl="0" marL="14498" marR="0" rtl="0" algn="l">
              <a:lnSpc>
                <a:spcPct val="1051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3"/>
              <a:buFont typeface="Arial"/>
              <a:buNone/>
            </a:pPr>
            <a:r>
              <a:rPr b="0" i="0" lang="es" sz="913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Our 24/7 chat support is just a message away to keep you connected and help you with everything you need.</a:t>
            </a:r>
            <a:endParaRPr b="0" i="0" sz="913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6" name="Google Shape;166;p28"/>
          <p:cNvSpPr txBox="1"/>
          <p:nvPr/>
        </p:nvSpPr>
        <p:spPr>
          <a:xfrm>
            <a:off x="1444054" y="3377743"/>
            <a:ext cx="1753800" cy="3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250">
            <a:spAutoFit/>
          </a:bodyPr>
          <a:lstStyle/>
          <a:p>
            <a:pPr indent="0" lvl="0" marL="1449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27"/>
              <a:buFont typeface="Arial"/>
              <a:buNone/>
            </a:pPr>
            <a:r>
              <a:rPr b="1" i="0" lang="es" sz="1227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Fast and Reliable Internet Connection</a:t>
            </a:r>
            <a:endParaRPr b="0" i="0" sz="1227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7" name="Google Shape;167;p28"/>
          <p:cNvSpPr txBox="1"/>
          <p:nvPr/>
        </p:nvSpPr>
        <p:spPr>
          <a:xfrm>
            <a:off x="3574579" y="3377743"/>
            <a:ext cx="1913700" cy="4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250">
            <a:spAutoFit/>
          </a:bodyPr>
          <a:lstStyle/>
          <a:p>
            <a:pPr indent="0" lvl="0" marL="14498" marR="0" rtl="0" algn="l">
              <a:lnSpc>
                <a:spcPct val="1148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27"/>
              <a:buFont typeface="Arial"/>
              <a:buNone/>
            </a:pPr>
            <a:r>
              <a:rPr b="1" i="0" lang="es" sz="1227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24/7, 365</a:t>
            </a:r>
            <a:endParaRPr b="0" i="0" sz="1227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14498" marR="0" rtl="0" algn="l">
              <a:lnSpc>
                <a:spcPct val="1148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27"/>
              <a:buFont typeface="Arial"/>
              <a:buNone/>
            </a:pPr>
            <a:r>
              <a:rPr b="1" i="0" lang="es" sz="1227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Customer support</a:t>
            </a:r>
            <a:endParaRPr b="0" i="0" sz="1227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8" name="Google Shape;168;p28"/>
          <p:cNvSpPr txBox="1"/>
          <p:nvPr/>
        </p:nvSpPr>
        <p:spPr>
          <a:xfrm>
            <a:off x="5705106" y="3377750"/>
            <a:ext cx="1691400" cy="2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4075">
            <a:spAutoFit/>
          </a:bodyPr>
          <a:lstStyle/>
          <a:p>
            <a:pPr indent="0" lvl="0" marL="14498" marR="14498" rtl="0" algn="l">
              <a:lnSpc>
                <a:spcPct val="10974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27"/>
              <a:buFont typeface="Arial"/>
              <a:buNone/>
            </a:pPr>
            <a:r>
              <a:rPr b="1" i="0" lang="es" sz="1227" u="none" cap="none" strike="noStrike">
                <a:solidFill>
                  <a:srgbClr val="E6475C"/>
                </a:solidFill>
                <a:latin typeface="Mulish"/>
                <a:ea typeface="Mulish"/>
                <a:cs typeface="Mulish"/>
                <a:sym typeface="Mulish"/>
              </a:rPr>
              <a:t>Enjoy dual SIMs</a:t>
            </a:r>
            <a:endParaRPr b="1" i="0" sz="1227" u="none" cap="none" strike="noStrike">
              <a:solidFill>
                <a:srgbClr val="E6475C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9" name="Google Shape;169;p28"/>
          <p:cNvSpPr txBox="1"/>
          <p:nvPr/>
        </p:nvSpPr>
        <p:spPr>
          <a:xfrm>
            <a:off x="5678040" y="3848160"/>
            <a:ext cx="1913700" cy="11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7500" lIns="47500" spcFirstLastPara="1" rIns="47500" wrap="square" tIns="47500">
            <a:noAutofit/>
          </a:bodyPr>
          <a:lstStyle/>
          <a:p>
            <a:pPr indent="0" lvl="0" marL="1449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3"/>
              <a:buFont typeface="Arial"/>
              <a:buNone/>
            </a:pPr>
            <a:r>
              <a:rPr b="0" i="0" lang="es" sz="913" u="none" cap="none" strike="noStrike">
                <a:solidFill>
                  <a:srgbClr val="292B2E"/>
                </a:solidFill>
                <a:latin typeface="Mulish"/>
                <a:ea typeface="Mulish"/>
                <a:cs typeface="Mulish"/>
                <a:sym typeface="Mulish"/>
              </a:rPr>
              <a:t>Enjoy the flexibility of our digital eSIM while keeping the option to use your original SIM as usual whenever you need it.</a:t>
            </a:r>
            <a:endParaRPr b="0" i="0" sz="913" u="none" cap="none" strike="noStrike">
              <a:solidFill>
                <a:srgbClr val="292B2E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grpSp>
        <p:nvGrpSpPr>
          <p:cNvPr id="170" name="Google Shape;170;p28"/>
          <p:cNvGrpSpPr/>
          <p:nvPr/>
        </p:nvGrpSpPr>
        <p:grpSpPr>
          <a:xfrm>
            <a:off x="1465929" y="1130639"/>
            <a:ext cx="4568777" cy="2130993"/>
            <a:chOff x="1972442" y="4533457"/>
            <a:chExt cx="7122022" cy="3322409"/>
          </a:xfrm>
        </p:grpSpPr>
        <p:sp>
          <p:nvSpPr>
            <p:cNvPr id="171" name="Google Shape;171;p28"/>
            <p:cNvSpPr/>
            <p:nvPr/>
          </p:nvSpPr>
          <p:spPr>
            <a:xfrm>
              <a:off x="8616310" y="4589272"/>
              <a:ext cx="478154" cy="426720"/>
            </a:xfrm>
            <a:custGeom>
              <a:rect b="b" l="l" r="r" t="t"/>
              <a:pathLst>
                <a:path extrusionOk="0" h="426720" w="478154">
                  <a:moveTo>
                    <a:pt x="441148" y="0"/>
                  </a:moveTo>
                  <a:lnTo>
                    <a:pt x="36491" y="0"/>
                  </a:lnTo>
                  <a:lnTo>
                    <a:pt x="29149" y="663"/>
                  </a:lnTo>
                  <a:lnTo>
                    <a:pt x="663" y="29139"/>
                  </a:lnTo>
                  <a:lnTo>
                    <a:pt x="0" y="36480"/>
                  </a:lnTo>
                  <a:lnTo>
                    <a:pt x="0" y="415537"/>
                  </a:lnTo>
                  <a:lnTo>
                    <a:pt x="2533" y="420636"/>
                  </a:lnTo>
                  <a:lnTo>
                    <a:pt x="7591" y="423966"/>
                  </a:lnTo>
                  <a:lnTo>
                    <a:pt x="13940" y="426503"/>
                  </a:lnTo>
                  <a:lnTo>
                    <a:pt x="20700" y="426530"/>
                  </a:lnTo>
                  <a:lnTo>
                    <a:pt x="27234" y="424332"/>
                  </a:lnTo>
                  <a:lnTo>
                    <a:pt x="32899" y="420196"/>
                  </a:lnTo>
                  <a:lnTo>
                    <a:pt x="49757" y="403338"/>
                  </a:lnTo>
                  <a:lnTo>
                    <a:pt x="20564" y="403338"/>
                  </a:lnTo>
                  <a:lnTo>
                    <a:pt x="20564" y="20554"/>
                  </a:lnTo>
                  <a:lnTo>
                    <a:pt x="474006" y="20554"/>
                  </a:lnTo>
                  <a:lnTo>
                    <a:pt x="471671" y="16204"/>
                  </a:lnTo>
                  <a:lnTo>
                    <a:pt x="467032" y="10607"/>
                  </a:lnTo>
                  <a:lnTo>
                    <a:pt x="461433" y="5967"/>
                  </a:lnTo>
                  <a:lnTo>
                    <a:pt x="455253" y="2653"/>
                  </a:lnTo>
                  <a:lnTo>
                    <a:pt x="448491" y="663"/>
                  </a:lnTo>
                  <a:lnTo>
                    <a:pt x="441148" y="0"/>
                  </a:lnTo>
                  <a:close/>
                </a:path>
                <a:path extrusionOk="0" h="426720" w="478154">
                  <a:moveTo>
                    <a:pt x="474006" y="20554"/>
                  </a:moveTo>
                  <a:lnTo>
                    <a:pt x="445578" y="20554"/>
                  </a:lnTo>
                  <a:lnTo>
                    <a:pt x="449337" y="22104"/>
                  </a:lnTo>
                  <a:lnTo>
                    <a:pt x="455535" y="28302"/>
                  </a:lnTo>
                  <a:lnTo>
                    <a:pt x="457075" y="32061"/>
                  </a:lnTo>
                  <a:lnTo>
                    <a:pt x="457075" y="339434"/>
                  </a:lnTo>
                  <a:lnTo>
                    <a:pt x="455535" y="343193"/>
                  </a:lnTo>
                  <a:lnTo>
                    <a:pt x="449337" y="349382"/>
                  </a:lnTo>
                  <a:lnTo>
                    <a:pt x="445578" y="350931"/>
                  </a:lnTo>
                  <a:lnTo>
                    <a:pt x="72971" y="350931"/>
                  </a:lnTo>
                  <a:lnTo>
                    <a:pt x="20564" y="403338"/>
                  </a:lnTo>
                  <a:lnTo>
                    <a:pt x="49757" y="403338"/>
                  </a:lnTo>
                  <a:lnTo>
                    <a:pt x="81599" y="371496"/>
                  </a:lnTo>
                  <a:lnTo>
                    <a:pt x="441148" y="371496"/>
                  </a:lnTo>
                  <a:lnTo>
                    <a:pt x="474986" y="349100"/>
                  </a:lnTo>
                  <a:lnTo>
                    <a:pt x="477639" y="335005"/>
                  </a:lnTo>
                  <a:lnTo>
                    <a:pt x="477639" y="36480"/>
                  </a:lnTo>
                  <a:lnTo>
                    <a:pt x="476976" y="29139"/>
                  </a:lnTo>
                  <a:lnTo>
                    <a:pt x="474986" y="22381"/>
                  </a:lnTo>
                  <a:lnTo>
                    <a:pt x="474006" y="20554"/>
                  </a:lnTo>
                  <a:close/>
                </a:path>
                <a:path extrusionOk="0" h="426720" w="478154">
                  <a:moveTo>
                    <a:pt x="134006" y="164518"/>
                  </a:moveTo>
                  <a:lnTo>
                    <a:pt x="122949" y="164518"/>
                  </a:lnTo>
                  <a:lnTo>
                    <a:pt x="118080" y="166497"/>
                  </a:lnTo>
                  <a:lnTo>
                    <a:pt x="110122" y="174465"/>
                  </a:lnTo>
                  <a:lnTo>
                    <a:pt x="108132" y="179334"/>
                  </a:lnTo>
                  <a:lnTo>
                    <a:pt x="108132" y="190392"/>
                  </a:lnTo>
                  <a:lnTo>
                    <a:pt x="110122" y="195030"/>
                  </a:lnTo>
                  <a:lnTo>
                    <a:pt x="118080" y="202988"/>
                  </a:lnTo>
                  <a:lnTo>
                    <a:pt x="122949" y="204978"/>
                  </a:lnTo>
                  <a:lnTo>
                    <a:pt x="134006" y="204978"/>
                  </a:lnTo>
                  <a:lnTo>
                    <a:pt x="138644" y="202988"/>
                  </a:lnTo>
                  <a:lnTo>
                    <a:pt x="146613" y="195030"/>
                  </a:lnTo>
                  <a:lnTo>
                    <a:pt x="148602" y="190392"/>
                  </a:lnTo>
                  <a:lnTo>
                    <a:pt x="148602" y="179334"/>
                  </a:lnTo>
                  <a:lnTo>
                    <a:pt x="146613" y="174465"/>
                  </a:lnTo>
                  <a:lnTo>
                    <a:pt x="138644" y="166497"/>
                  </a:lnTo>
                  <a:lnTo>
                    <a:pt x="134006" y="164518"/>
                  </a:lnTo>
                  <a:close/>
                </a:path>
                <a:path extrusionOk="0" h="426720" w="478154">
                  <a:moveTo>
                    <a:pt x="245238" y="164518"/>
                  </a:moveTo>
                  <a:lnTo>
                    <a:pt x="234181" y="164518"/>
                  </a:lnTo>
                  <a:lnTo>
                    <a:pt x="229532" y="166497"/>
                  </a:lnTo>
                  <a:lnTo>
                    <a:pt x="221574" y="174465"/>
                  </a:lnTo>
                  <a:lnTo>
                    <a:pt x="219584" y="179334"/>
                  </a:lnTo>
                  <a:lnTo>
                    <a:pt x="219584" y="190392"/>
                  </a:lnTo>
                  <a:lnTo>
                    <a:pt x="221574" y="195030"/>
                  </a:lnTo>
                  <a:lnTo>
                    <a:pt x="229532" y="202988"/>
                  </a:lnTo>
                  <a:lnTo>
                    <a:pt x="234181" y="204978"/>
                  </a:lnTo>
                  <a:lnTo>
                    <a:pt x="245238" y="204978"/>
                  </a:lnTo>
                  <a:lnTo>
                    <a:pt x="250097" y="202988"/>
                  </a:lnTo>
                  <a:lnTo>
                    <a:pt x="258065" y="195030"/>
                  </a:lnTo>
                  <a:lnTo>
                    <a:pt x="260054" y="190392"/>
                  </a:lnTo>
                  <a:lnTo>
                    <a:pt x="260054" y="179334"/>
                  </a:lnTo>
                  <a:lnTo>
                    <a:pt x="258065" y="174465"/>
                  </a:lnTo>
                  <a:lnTo>
                    <a:pt x="250097" y="166497"/>
                  </a:lnTo>
                  <a:lnTo>
                    <a:pt x="245238" y="164518"/>
                  </a:lnTo>
                  <a:close/>
                </a:path>
                <a:path extrusionOk="0" h="426720" w="478154">
                  <a:moveTo>
                    <a:pt x="354250" y="164518"/>
                  </a:moveTo>
                  <a:lnTo>
                    <a:pt x="343633" y="164518"/>
                  </a:lnTo>
                  <a:lnTo>
                    <a:pt x="338879" y="166497"/>
                  </a:lnTo>
                  <a:lnTo>
                    <a:pt x="330482" y="174465"/>
                  </a:lnTo>
                  <a:lnTo>
                    <a:pt x="328377" y="179334"/>
                  </a:lnTo>
                  <a:lnTo>
                    <a:pt x="328377" y="190392"/>
                  </a:lnTo>
                  <a:lnTo>
                    <a:pt x="330482" y="195030"/>
                  </a:lnTo>
                  <a:lnTo>
                    <a:pt x="338879" y="202988"/>
                  </a:lnTo>
                  <a:lnTo>
                    <a:pt x="343633" y="204978"/>
                  </a:lnTo>
                  <a:lnTo>
                    <a:pt x="354250" y="204978"/>
                  </a:lnTo>
                  <a:lnTo>
                    <a:pt x="359004" y="202988"/>
                  </a:lnTo>
                  <a:lnTo>
                    <a:pt x="367412" y="195030"/>
                  </a:lnTo>
                  <a:lnTo>
                    <a:pt x="369507" y="190392"/>
                  </a:lnTo>
                  <a:lnTo>
                    <a:pt x="369507" y="179334"/>
                  </a:lnTo>
                  <a:lnTo>
                    <a:pt x="367412" y="174465"/>
                  </a:lnTo>
                  <a:lnTo>
                    <a:pt x="359004" y="166497"/>
                  </a:lnTo>
                  <a:lnTo>
                    <a:pt x="354250" y="164518"/>
                  </a:lnTo>
                  <a:close/>
                </a:path>
                <a:path extrusionOk="0" h="426720" w="478154">
                  <a:moveTo>
                    <a:pt x="32061" y="20554"/>
                  </a:moveTo>
                  <a:lnTo>
                    <a:pt x="20564" y="20554"/>
                  </a:lnTo>
                  <a:lnTo>
                    <a:pt x="20564" y="32061"/>
                  </a:lnTo>
                  <a:lnTo>
                    <a:pt x="22114" y="28302"/>
                  </a:lnTo>
                  <a:lnTo>
                    <a:pt x="28302" y="22104"/>
                  </a:lnTo>
                  <a:lnTo>
                    <a:pt x="32061" y="20554"/>
                  </a:lnTo>
                  <a:close/>
                </a:path>
              </a:pathLst>
            </a:custGeom>
            <a:solidFill>
              <a:srgbClr val="292B2E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28"/>
            <p:cNvSpPr/>
            <p:nvPr/>
          </p:nvSpPr>
          <p:spPr>
            <a:xfrm>
              <a:off x="2077146" y="4562704"/>
              <a:ext cx="355600" cy="440054"/>
            </a:xfrm>
            <a:custGeom>
              <a:rect b="b" l="l" r="r" t="t"/>
              <a:pathLst>
                <a:path extrusionOk="0" h="440054" w="355600">
                  <a:moveTo>
                    <a:pt x="52354" y="439777"/>
                  </a:moveTo>
                  <a:lnTo>
                    <a:pt x="278263" y="439777"/>
                  </a:lnTo>
                  <a:lnTo>
                    <a:pt x="296643" y="436402"/>
                  </a:lnTo>
                  <a:lnTo>
                    <a:pt x="312232" y="427116"/>
                  </a:lnTo>
                  <a:lnTo>
                    <a:pt x="323708" y="413062"/>
                  </a:lnTo>
                  <a:lnTo>
                    <a:pt x="329749" y="395380"/>
                  </a:lnTo>
                  <a:lnTo>
                    <a:pt x="355392" y="227846"/>
                  </a:lnTo>
                  <a:lnTo>
                    <a:pt x="354469" y="207112"/>
                  </a:lnTo>
                  <a:lnTo>
                    <a:pt x="331276" y="175350"/>
                  </a:lnTo>
                  <a:lnTo>
                    <a:pt x="306556" y="167534"/>
                  </a:lnTo>
                  <a:lnTo>
                    <a:pt x="303906" y="167534"/>
                  </a:lnTo>
                  <a:lnTo>
                    <a:pt x="157063" y="167534"/>
                  </a:lnTo>
                  <a:lnTo>
                    <a:pt x="157063" y="73296"/>
                  </a:lnTo>
                  <a:lnTo>
                    <a:pt x="147246" y="29543"/>
                  </a:lnTo>
                  <a:lnTo>
                    <a:pt x="125650" y="7936"/>
                  </a:lnTo>
                  <a:lnTo>
                    <a:pt x="104054" y="685"/>
                  </a:lnTo>
                  <a:lnTo>
                    <a:pt x="94237" y="0"/>
                  </a:lnTo>
                  <a:lnTo>
                    <a:pt x="90823" y="29124"/>
                  </a:lnTo>
                  <a:lnTo>
                    <a:pt x="86128" y="58057"/>
                  </a:lnTo>
                  <a:lnTo>
                    <a:pt x="80161" y="86756"/>
                  </a:lnTo>
                  <a:lnTo>
                    <a:pt x="72929" y="115179"/>
                  </a:lnTo>
                  <a:lnTo>
                    <a:pt x="57193" y="144536"/>
                  </a:lnTo>
                  <a:lnTo>
                    <a:pt x="35224" y="172396"/>
                  </a:lnTo>
                  <a:lnTo>
                    <a:pt x="13874" y="200443"/>
                  </a:lnTo>
                  <a:lnTo>
                    <a:pt x="0" y="230359"/>
                  </a:lnTo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28"/>
            <p:cNvSpPr/>
            <p:nvPr/>
          </p:nvSpPr>
          <p:spPr>
            <a:xfrm>
              <a:off x="1972442" y="4751174"/>
              <a:ext cx="104775" cy="251460"/>
            </a:xfrm>
            <a:custGeom>
              <a:rect b="b" l="l" r="r" t="t"/>
              <a:pathLst>
                <a:path extrusionOk="0" h="251460" w="104775">
                  <a:moveTo>
                    <a:pt x="0" y="0"/>
                  </a:moveTo>
                  <a:lnTo>
                    <a:pt x="104708" y="0"/>
                  </a:lnTo>
                  <a:lnTo>
                    <a:pt x="104708" y="251301"/>
                  </a:lnTo>
                  <a:lnTo>
                    <a:pt x="0" y="251301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8"/>
            <p:cNvSpPr/>
            <p:nvPr/>
          </p:nvSpPr>
          <p:spPr>
            <a:xfrm>
              <a:off x="5313309" y="7384246"/>
              <a:ext cx="419100" cy="280034"/>
            </a:xfrm>
            <a:custGeom>
              <a:rect b="b" l="l" r="r" t="t"/>
              <a:pathLst>
                <a:path extrusionOk="0" h="280034" w="419100">
                  <a:moveTo>
                    <a:pt x="0" y="279572"/>
                  </a:moveTo>
                  <a:lnTo>
                    <a:pt x="0" y="167534"/>
                  </a:lnTo>
                  <a:lnTo>
                    <a:pt x="6083" y="123054"/>
                  </a:lnTo>
                  <a:lnTo>
                    <a:pt x="23014" y="83086"/>
                  </a:lnTo>
                  <a:lnTo>
                    <a:pt x="49209" y="49213"/>
                  </a:lnTo>
                  <a:lnTo>
                    <a:pt x="83083" y="23018"/>
                  </a:lnTo>
                  <a:lnTo>
                    <a:pt x="123053" y="6086"/>
                  </a:lnTo>
                  <a:lnTo>
                    <a:pt x="167534" y="0"/>
                  </a:lnTo>
                  <a:lnTo>
                    <a:pt x="251301" y="0"/>
                  </a:lnTo>
                  <a:lnTo>
                    <a:pt x="295781" y="6086"/>
                  </a:lnTo>
                  <a:lnTo>
                    <a:pt x="335749" y="23018"/>
                  </a:lnTo>
                  <a:lnTo>
                    <a:pt x="369622" y="49213"/>
                  </a:lnTo>
                  <a:lnTo>
                    <a:pt x="395816" y="83086"/>
                  </a:lnTo>
                  <a:lnTo>
                    <a:pt x="412748" y="123054"/>
                  </a:lnTo>
                  <a:lnTo>
                    <a:pt x="418835" y="167534"/>
                  </a:lnTo>
                  <a:lnTo>
                    <a:pt x="418835" y="279572"/>
                  </a:lnTo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75" name="Google Shape;175;p2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281896" y="7604137"/>
              <a:ext cx="167534" cy="2513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Google Shape;176;p2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596023" y="7604134"/>
              <a:ext cx="167534" cy="2513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7" name="Google Shape;177;p28"/>
            <p:cNvSpPr/>
            <p:nvPr/>
          </p:nvSpPr>
          <p:spPr>
            <a:xfrm>
              <a:off x="5332451" y="4533457"/>
              <a:ext cx="339089" cy="221614"/>
            </a:xfrm>
            <a:custGeom>
              <a:rect b="b" l="l" r="r" t="t"/>
              <a:pathLst>
                <a:path extrusionOk="0" h="221614" w="339089">
                  <a:moveTo>
                    <a:pt x="0" y="221228"/>
                  </a:moveTo>
                  <a:lnTo>
                    <a:pt x="0" y="62343"/>
                  </a:lnTo>
                  <a:lnTo>
                    <a:pt x="4899" y="38078"/>
                  </a:lnTo>
                  <a:lnTo>
                    <a:pt x="18261" y="18261"/>
                  </a:lnTo>
                  <a:lnTo>
                    <a:pt x="38078" y="4899"/>
                  </a:lnTo>
                  <a:lnTo>
                    <a:pt x="62343" y="0"/>
                  </a:lnTo>
                  <a:lnTo>
                    <a:pt x="276316" y="0"/>
                  </a:lnTo>
                  <a:lnTo>
                    <a:pt x="300586" y="4899"/>
                  </a:lnTo>
                  <a:lnTo>
                    <a:pt x="320402" y="18261"/>
                  </a:lnTo>
                  <a:lnTo>
                    <a:pt x="333761" y="38078"/>
                  </a:lnTo>
                  <a:lnTo>
                    <a:pt x="338659" y="62343"/>
                  </a:lnTo>
                  <a:lnTo>
                    <a:pt x="338659" y="221228"/>
                  </a:lnTo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78" name="Google Shape;178;p2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453853" y="4605302"/>
              <a:ext cx="95838" cy="149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9" name="Google Shape;179;p28"/>
            <p:cNvSpPr/>
            <p:nvPr/>
          </p:nvSpPr>
          <p:spPr>
            <a:xfrm>
              <a:off x="5453634" y="4929394"/>
              <a:ext cx="96520" cy="0"/>
            </a:xfrm>
            <a:custGeom>
              <a:rect b="b" l="l" r="r" t="t"/>
              <a:pathLst>
                <a:path extrusionOk="0" h="120000" w="96520">
                  <a:moveTo>
                    <a:pt x="0" y="0"/>
                  </a:moveTo>
                  <a:lnTo>
                    <a:pt x="96300" y="0"/>
                  </a:lnTo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8"/>
            <p:cNvSpPr/>
            <p:nvPr/>
          </p:nvSpPr>
          <p:spPr>
            <a:xfrm>
              <a:off x="5297180" y="4736576"/>
              <a:ext cx="409575" cy="287654"/>
            </a:xfrm>
            <a:custGeom>
              <a:rect b="b" l="l" r="r" t="t"/>
              <a:pathLst>
                <a:path extrusionOk="0" h="287654" w="409575">
                  <a:moveTo>
                    <a:pt x="409212" y="121347"/>
                  </a:moveTo>
                  <a:lnTo>
                    <a:pt x="409212" y="0"/>
                  </a:lnTo>
                  <a:lnTo>
                    <a:pt x="248578" y="94206"/>
                  </a:lnTo>
                  <a:lnTo>
                    <a:pt x="227201" y="103165"/>
                  </a:lnTo>
                  <a:lnTo>
                    <a:pt x="204605" y="106151"/>
                  </a:lnTo>
                  <a:lnTo>
                    <a:pt x="182007" y="103165"/>
                  </a:lnTo>
                  <a:lnTo>
                    <a:pt x="160623" y="94206"/>
                  </a:lnTo>
                  <a:lnTo>
                    <a:pt x="0" y="0"/>
                  </a:lnTo>
                  <a:lnTo>
                    <a:pt x="0" y="224977"/>
                  </a:lnTo>
                  <a:lnTo>
                    <a:pt x="4898" y="249249"/>
                  </a:lnTo>
                  <a:lnTo>
                    <a:pt x="18257" y="269069"/>
                  </a:lnTo>
                  <a:lnTo>
                    <a:pt x="38073" y="282431"/>
                  </a:lnTo>
                  <a:lnTo>
                    <a:pt x="62343" y="287331"/>
                  </a:lnTo>
                  <a:lnTo>
                    <a:pt x="346869" y="287331"/>
                  </a:lnTo>
                  <a:lnTo>
                    <a:pt x="371078" y="282456"/>
                  </a:lnTo>
                  <a:lnTo>
                    <a:pt x="390865" y="269158"/>
                  </a:lnTo>
                  <a:lnTo>
                    <a:pt x="404239" y="249425"/>
                  </a:lnTo>
                  <a:lnTo>
                    <a:pt x="409212" y="225249"/>
                  </a:lnTo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28"/>
            <p:cNvSpPr/>
            <p:nvPr/>
          </p:nvSpPr>
          <p:spPr>
            <a:xfrm>
              <a:off x="1977588" y="7368187"/>
              <a:ext cx="319405" cy="487679"/>
            </a:xfrm>
            <a:custGeom>
              <a:rect b="b" l="l" r="r" t="t"/>
              <a:pathLst>
                <a:path extrusionOk="0" h="487679" w="319405">
                  <a:moveTo>
                    <a:pt x="318796" y="429442"/>
                  </a:moveTo>
                  <a:lnTo>
                    <a:pt x="314253" y="451943"/>
                  </a:lnTo>
                  <a:lnTo>
                    <a:pt x="301863" y="470319"/>
                  </a:lnTo>
                  <a:lnTo>
                    <a:pt x="283488" y="482708"/>
                  </a:lnTo>
                  <a:lnTo>
                    <a:pt x="260986" y="487252"/>
                  </a:lnTo>
                  <a:lnTo>
                    <a:pt x="57809" y="487252"/>
                  </a:lnTo>
                  <a:lnTo>
                    <a:pt x="35308" y="482708"/>
                  </a:lnTo>
                  <a:lnTo>
                    <a:pt x="16932" y="470319"/>
                  </a:lnTo>
                  <a:lnTo>
                    <a:pt x="4543" y="451943"/>
                  </a:lnTo>
                  <a:lnTo>
                    <a:pt x="0" y="429442"/>
                  </a:lnTo>
                  <a:lnTo>
                    <a:pt x="0" y="57809"/>
                  </a:lnTo>
                  <a:lnTo>
                    <a:pt x="4543" y="35303"/>
                  </a:lnTo>
                  <a:lnTo>
                    <a:pt x="16932" y="16928"/>
                  </a:lnTo>
                  <a:lnTo>
                    <a:pt x="35308" y="4541"/>
                  </a:lnTo>
                  <a:lnTo>
                    <a:pt x="57809" y="0"/>
                  </a:lnTo>
                  <a:lnTo>
                    <a:pt x="260986" y="0"/>
                  </a:lnTo>
                  <a:lnTo>
                    <a:pt x="283488" y="4541"/>
                  </a:lnTo>
                  <a:lnTo>
                    <a:pt x="301863" y="16928"/>
                  </a:lnTo>
                  <a:lnTo>
                    <a:pt x="314253" y="35303"/>
                  </a:lnTo>
                  <a:lnTo>
                    <a:pt x="318796" y="57809"/>
                  </a:lnTo>
                  <a:lnTo>
                    <a:pt x="318796" y="183596"/>
                  </a:lnTo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28"/>
            <p:cNvSpPr/>
            <p:nvPr/>
          </p:nvSpPr>
          <p:spPr>
            <a:xfrm>
              <a:off x="2145222" y="7513397"/>
              <a:ext cx="274955" cy="233045"/>
            </a:xfrm>
            <a:custGeom>
              <a:rect b="b" l="l" r="r" t="t"/>
              <a:pathLst>
                <a:path extrusionOk="0" h="233045" w="274955">
                  <a:moveTo>
                    <a:pt x="0" y="113420"/>
                  </a:moveTo>
                  <a:lnTo>
                    <a:pt x="94834" y="233040"/>
                  </a:lnTo>
                  <a:lnTo>
                    <a:pt x="274420" y="0"/>
                  </a:lnTo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28"/>
            <p:cNvSpPr/>
            <p:nvPr/>
          </p:nvSpPr>
          <p:spPr>
            <a:xfrm>
              <a:off x="8616309" y="7336275"/>
              <a:ext cx="392429" cy="504190"/>
            </a:xfrm>
            <a:custGeom>
              <a:rect b="b" l="l" r="r" t="t"/>
              <a:pathLst>
                <a:path extrusionOk="0" h="504190" w="392429">
                  <a:moveTo>
                    <a:pt x="392103" y="457253"/>
                  </a:moveTo>
                  <a:lnTo>
                    <a:pt x="388434" y="475422"/>
                  </a:lnTo>
                  <a:lnTo>
                    <a:pt x="378430" y="490259"/>
                  </a:lnTo>
                  <a:lnTo>
                    <a:pt x="363593" y="500263"/>
                  </a:lnTo>
                  <a:lnTo>
                    <a:pt x="345424" y="503932"/>
                  </a:lnTo>
                  <a:lnTo>
                    <a:pt x="46679" y="503932"/>
                  </a:lnTo>
                  <a:lnTo>
                    <a:pt x="28509" y="500263"/>
                  </a:lnTo>
                  <a:lnTo>
                    <a:pt x="13672" y="490259"/>
                  </a:lnTo>
                  <a:lnTo>
                    <a:pt x="3668" y="475422"/>
                  </a:lnTo>
                  <a:lnTo>
                    <a:pt x="0" y="457253"/>
                  </a:lnTo>
                  <a:lnTo>
                    <a:pt x="0" y="46679"/>
                  </a:lnTo>
                  <a:lnTo>
                    <a:pt x="3668" y="28509"/>
                  </a:lnTo>
                  <a:lnTo>
                    <a:pt x="13672" y="13672"/>
                  </a:lnTo>
                  <a:lnTo>
                    <a:pt x="28509" y="3668"/>
                  </a:lnTo>
                  <a:lnTo>
                    <a:pt x="46679" y="0"/>
                  </a:lnTo>
                  <a:lnTo>
                    <a:pt x="250348" y="0"/>
                  </a:lnTo>
                  <a:lnTo>
                    <a:pt x="378103" y="107944"/>
                  </a:lnTo>
                  <a:lnTo>
                    <a:pt x="392103" y="141754"/>
                  </a:lnTo>
                  <a:lnTo>
                    <a:pt x="392103" y="457253"/>
                  </a:lnTo>
                  <a:close/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28"/>
            <p:cNvSpPr/>
            <p:nvPr/>
          </p:nvSpPr>
          <p:spPr>
            <a:xfrm>
              <a:off x="8709672" y="7560136"/>
              <a:ext cx="205740" cy="187325"/>
            </a:xfrm>
            <a:custGeom>
              <a:rect b="b" l="l" r="r" t="t"/>
              <a:pathLst>
                <a:path extrusionOk="0" h="187325" w="205740">
                  <a:moveTo>
                    <a:pt x="205386" y="0"/>
                  </a:moveTo>
                  <a:lnTo>
                    <a:pt x="0" y="0"/>
                  </a:lnTo>
                  <a:lnTo>
                    <a:pt x="0" y="186716"/>
                  </a:lnTo>
                  <a:lnTo>
                    <a:pt x="205386" y="186716"/>
                  </a:lnTo>
                  <a:lnTo>
                    <a:pt x="205386" y="0"/>
                  </a:lnTo>
                  <a:close/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8"/>
            <p:cNvSpPr/>
            <p:nvPr/>
          </p:nvSpPr>
          <p:spPr>
            <a:xfrm>
              <a:off x="8838035" y="7653491"/>
              <a:ext cx="85725" cy="0"/>
            </a:xfrm>
            <a:custGeom>
              <a:rect b="b" l="l" r="r" t="t"/>
              <a:pathLst>
                <a:path extrusionOk="0" h="120000" w="85725">
                  <a:moveTo>
                    <a:pt x="0" y="0"/>
                  </a:moveTo>
                  <a:lnTo>
                    <a:pt x="85191" y="0"/>
                  </a:lnTo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28"/>
            <p:cNvSpPr/>
            <p:nvPr/>
          </p:nvSpPr>
          <p:spPr>
            <a:xfrm>
              <a:off x="8696832" y="7653491"/>
              <a:ext cx="94615" cy="0"/>
            </a:xfrm>
            <a:custGeom>
              <a:rect b="b" l="l" r="r" t="t"/>
              <a:pathLst>
                <a:path extrusionOk="0" h="120000" w="94615">
                  <a:moveTo>
                    <a:pt x="0" y="0"/>
                  </a:moveTo>
                  <a:lnTo>
                    <a:pt x="94520" y="0"/>
                  </a:lnTo>
                </a:path>
              </a:pathLst>
            </a:custGeom>
            <a:noFill/>
            <a:ln cap="flat" cmpd="sng" w="23875">
              <a:solidFill>
                <a:srgbClr val="292B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13"/>
                <a:buFont typeface="Arial"/>
                <a:buNone/>
              </a:pPr>
              <a:r>
                <a:t/>
              </a:r>
              <a:endParaRPr b="0" i="0" sz="91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